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352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49" r:id="rId29"/>
    <p:sldId id="350" r:id="rId30"/>
    <p:sldId id="35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FDFF"/>
    <a:srgbClr val="D7AC08"/>
    <a:srgbClr val="00FF00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586"/>
  </p:normalViewPr>
  <p:slideViewPr>
    <p:cSldViewPr snapToGrid="0" snapToObjects="1">
      <p:cViewPr>
        <p:scale>
          <a:sx n="89" d="100"/>
          <a:sy n="89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B3D6E42-BB89-3042-812F-5F58A92C0FE3}" type="slidenum">
              <a:rPr lang="en-US" altLang="x-none" sz="1200"/>
              <a:pPr/>
              <a:t>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1648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40CF4AF-79AE-E147-990F-E0E8852933E8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2032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1850B3A9-9334-D347-A125-304F0D36A866}" type="slidenum">
              <a:rPr lang="en-US" altLang="x-none" sz="1200"/>
              <a:pPr/>
              <a:t>19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513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738E79D5-DC1C-0542-83EC-DC78F64C8E0A}" type="slidenum">
              <a:rPr lang="en-US" altLang="x-none" sz="1200"/>
              <a:pPr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390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4B43A5E4-2209-1943-81DE-85CFD515C2D8}" type="slidenum">
              <a:rPr lang="en-US" altLang="x-none" sz="1200"/>
              <a:pPr/>
              <a:t>24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0503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0A8C393-20BB-2045-8F3B-398AC6EC73C6}" type="slidenum">
              <a:rPr lang="en-US" altLang="x-none" sz="1200"/>
              <a:pPr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44009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12382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794FE1B1-172B-7B4F-9D6F-81C3C80CB769}" type="slidenum">
              <a:rPr lang="en-US" altLang="x-none" sz="1200"/>
              <a:pPr/>
              <a:t>27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32167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675">
                <a:ea typeface="ＭＳ Ｐゴシック" charset="-128"/>
              </a:rPr>
              <a:t>Note from Chuck.   Please retain and maintain this page as you remix and republish these materials.  Please add any of your own improvements or contributions.   </a:t>
            </a:r>
          </a:p>
        </p:txBody>
      </p:sp>
    </p:spTree>
    <p:extLst>
      <p:ext uri="{BB962C8B-B14F-4D97-AF65-F5344CB8AC3E}">
        <p14:creationId xmlns:p14="http://schemas.microsoft.com/office/powerpoint/2010/main" val="191900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3AF6462-43B8-D749-A5D0-9A79B6FF83C3}" type="slidenum">
              <a:rPr lang="en-US" altLang="x-none" sz="1200"/>
              <a:pPr/>
              <a:t>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3398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826BB1D8-E055-4242-B2E7-129DC1ACA5FA}" type="slidenum">
              <a:rPr lang="en-US" altLang="x-none" sz="1200"/>
              <a:pPr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4787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D0A1AE6-D2CD-CD45-840A-894E73F0312D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3328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4700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EA4E9444-2C27-E942-8AB2-14732C186716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88269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ED4A4356-A65B-4243-AE59-10AB933F2B10}" type="slidenum">
              <a:rPr lang="en-US" altLang="x-none" sz="1200"/>
              <a:pPr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08687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2C2659A5-5A66-A94C-81F6-2CBF0F30D517}" type="slidenum">
              <a:rPr lang="en-US" altLang="x-none" sz="1200"/>
              <a:pPr/>
              <a:t>13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82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0905F52F-8867-524F-B5FE-B4245CE3B7E3}" type="slidenum">
              <a:rPr lang="en-US" altLang="x-none" sz="1200"/>
              <a:pPr/>
              <a:t>15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4785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33208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Cookies and Sessions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2348680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Charles Severance</a:t>
            </a:r>
          </a:p>
          <a:p>
            <a:pPr algn="l"/>
            <a:r>
              <a:rPr lang="en-US" sz="2000"/>
              <a:t>www.dj4e.com</a:t>
            </a:r>
          </a:p>
          <a:p>
            <a:pPr algn="l"/>
            <a:endParaRPr lang="en-US" sz="20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BCC55ACC-A2F6-403C-A3A4-D59B3734D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4467"/>
          <a:stretch/>
        </p:blipFill>
        <p:spPr bwMode="auto"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82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2" y="177800"/>
            <a:ext cx="8070849" cy="563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946400" y="941918"/>
            <a:ext cx="619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http://www.wa4e.com/code/sessions/cookie.php</a:t>
            </a:r>
          </a:p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In a fresh/incognito browser.</a:t>
            </a:r>
          </a:p>
        </p:txBody>
      </p:sp>
      <p:pic>
        <p:nvPicPr>
          <p:cNvPr id="2150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584200"/>
            <a:ext cx="7924800" cy="55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Left Arrow 7"/>
          <p:cNvSpPr>
            <a:spLocks noChangeArrowheads="1"/>
          </p:cNvSpPr>
          <p:nvPr/>
        </p:nvSpPr>
        <p:spPr bwMode="auto">
          <a:xfrm>
            <a:off x="9899651" y="2611967"/>
            <a:ext cx="609600" cy="285751"/>
          </a:xfrm>
          <a:prstGeom prst="leftArrow">
            <a:avLst>
              <a:gd name="adj1" fmla="val 50000"/>
              <a:gd name="adj2" fmla="val 5000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sp>
        <p:nvSpPr>
          <p:cNvPr id="21509" name="TextBox 10"/>
          <p:cNvSpPr txBox="1">
            <a:spLocks noChangeArrowheads="1"/>
          </p:cNvSpPr>
          <p:nvPr/>
        </p:nvSpPr>
        <p:spPr bwMode="auto">
          <a:xfrm>
            <a:off x="3943351" y="1557868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Examine Cookies</a:t>
            </a:r>
          </a:p>
        </p:txBody>
      </p:sp>
    </p:spTree>
    <p:extLst>
      <p:ext uri="{BB962C8B-B14F-4D97-AF65-F5344CB8AC3E}">
        <p14:creationId xmlns:p14="http://schemas.microsoft.com/office/powerpoint/2010/main" val="150403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2" y="177800"/>
            <a:ext cx="8070849" cy="563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Box 9"/>
          <p:cNvSpPr txBox="1">
            <a:spLocks noChangeArrowheads="1"/>
          </p:cNvSpPr>
          <p:nvPr/>
        </p:nvSpPr>
        <p:spPr bwMode="auto">
          <a:xfrm>
            <a:off x="2946400" y="941918"/>
            <a:ext cx="619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http://www.wa4e.com/code/sessions/cookie.php</a:t>
            </a:r>
          </a:p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In a fresh/incognito browser.</a:t>
            </a:r>
          </a:p>
        </p:txBody>
      </p:sp>
      <p:sp>
        <p:nvSpPr>
          <p:cNvPr id="23555" name="Left Arrow 3"/>
          <p:cNvSpPr>
            <a:spLocks noChangeArrowheads="1"/>
          </p:cNvSpPr>
          <p:nvPr/>
        </p:nvSpPr>
        <p:spPr bwMode="auto">
          <a:xfrm>
            <a:off x="9804400" y="5209118"/>
            <a:ext cx="609600" cy="285749"/>
          </a:xfrm>
          <a:prstGeom prst="leftArrow">
            <a:avLst>
              <a:gd name="adj1" fmla="val 50000"/>
              <a:gd name="adj2" fmla="val 49995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pic>
        <p:nvPicPr>
          <p:cNvPr id="2355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584200"/>
            <a:ext cx="7924800" cy="553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1" y="1265767"/>
            <a:ext cx="7437967" cy="519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4775200" y="2127252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Press Refresh</a:t>
            </a:r>
          </a:p>
        </p:txBody>
      </p:sp>
      <p:sp>
        <p:nvSpPr>
          <p:cNvPr id="23559" name="Left Arrow 7"/>
          <p:cNvSpPr>
            <a:spLocks noChangeArrowheads="1"/>
          </p:cNvSpPr>
          <p:nvPr/>
        </p:nvSpPr>
        <p:spPr bwMode="auto">
          <a:xfrm>
            <a:off x="8714317" y="5209118"/>
            <a:ext cx="609600" cy="285749"/>
          </a:xfrm>
          <a:prstGeom prst="leftArrow">
            <a:avLst>
              <a:gd name="adj1" fmla="val 50000"/>
              <a:gd name="adj2" fmla="val 49995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</p:spTree>
    <p:extLst>
      <p:ext uri="{BB962C8B-B14F-4D97-AF65-F5344CB8AC3E}">
        <p14:creationId xmlns:p14="http://schemas.microsoft.com/office/powerpoint/2010/main" val="157421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2"/>
          <p:cNvGrpSpPr>
            <a:grpSpLocks/>
          </p:cNvGrpSpPr>
          <p:nvPr/>
        </p:nvGrpSpPr>
        <p:grpSpPr bwMode="auto">
          <a:xfrm>
            <a:off x="870198" y="482601"/>
            <a:ext cx="10394703" cy="5704417"/>
            <a:chOff x="2885" y="0"/>
            <a:chExt cx="9000447" cy="493976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17104" y="2111542"/>
              <a:ext cx="8786228" cy="2828220"/>
            </a:xfrm>
            <a:prstGeom prst="rect">
              <a:avLst/>
            </a:prstGeom>
            <a:solidFill>
              <a:schemeClr val="accent1">
                <a:lumMod val="65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1519" dirty="0">
                  <a:solidFill>
                    <a:srgbClr val="000000"/>
                  </a:solidFill>
                  <a:ea typeface="ヒラギノ角ゴ ProN W3" charset="0"/>
                </a:rPr>
                <a:t>Apache</a:t>
              </a:r>
            </a:p>
          </p:txBody>
        </p:sp>
        <p:sp>
          <p:nvSpPr>
            <p:cNvPr id="25611" name="TextBox 4"/>
            <p:cNvSpPr txBox="1">
              <a:spLocks noChangeArrowheads="1"/>
            </p:cNvSpPr>
            <p:nvPr/>
          </p:nvSpPr>
          <p:spPr bwMode="auto">
            <a:xfrm>
              <a:off x="4146280" y="21995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2885" y="47656"/>
              <a:ext cx="780328" cy="43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/>
                <a:t>Time</a:t>
              </a:r>
            </a:p>
          </p:txBody>
        </p:sp>
        <p:sp>
          <p:nvSpPr>
            <p:cNvPr id="25613" name="TextBox 14"/>
            <p:cNvSpPr txBox="1">
              <a:spLocks noChangeArrowheads="1"/>
            </p:cNvSpPr>
            <p:nvPr/>
          </p:nvSpPr>
          <p:spPr bwMode="auto">
            <a:xfrm>
              <a:off x="4120621" y="557214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4" name="Rectangle 15"/>
            <p:cNvSpPr>
              <a:spLocks noChangeArrowheads="1"/>
            </p:cNvSpPr>
            <p:nvPr/>
          </p:nvSpPr>
          <p:spPr bwMode="auto">
            <a:xfrm>
              <a:off x="671627" y="2677920"/>
              <a:ext cx="8229071" cy="102827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5" name="TextBox 16"/>
            <p:cNvSpPr txBox="1">
              <a:spLocks noChangeArrowheads="1"/>
            </p:cNvSpPr>
            <p:nvPr/>
          </p:nvSpPr>
          <p:spPr bwMode="auto">
            <a:xfrm>
              <a:off x="4342386" y="1972239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cxnSp>
          <p:nvCxnSpPr>
            <p:cNvPr id="25616" name="Straight Arrow Connector 18"/>
            <p:cNvCxnSpPr>
              <a:cxnSpLocks noChangeShapeType="1"/>
            </p:cNvCxnSpPr>
            <p:nvPr/>
          </p:nvCxnSpPr>
          <p:spPr bwMode="auto">
            <a:xfrm>
              <a:off x="2214563" y="685800"/>
              <a:ext cx="1885950" cy="3429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cxnSp>
          <p:nvCxnSpPr>
            <p:cNvPr id="25617" name="Straight Arrow Connector 26"/>
            <p:cNvCxnSpPr>
              <a:cxnSpLocks noChangeShapeType="1"/>
            </p:cNvCxnSpPr>
            <p:nvPr/>
          </p:nvCxnSpPr>
          <p:spPr bwMode="auto">
            <a:xfrm flipV="1">
              <a:off x="2043113" y="1071563"/>
              <a:ext cx="1500187" cy="857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sp>
          <p:nvSpPr>
            <p:cNvPr id="23" name="Rectangle 22"/>
            <p:cNvSpPr/>
            <p:nvPr/>
          </p:nvSpPr>
          <p:spPr bwMode="auto">
            <a:xfrm>
              <a:off x="671627" y="729508"/>
              <a:ext cx="1585334" cy="7276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>
                  <a:solidFill>
                    <a:srgbClr val="000000"/>
                  </a:solidFill>
                  <a:ea typeface="ヒラギノ角ゴ ProN W3" charset="0"/>
                </a:rPr>
                <a:t>Browser</a:t>
              </a:r>
              <a:endParaRPr lang="en-US" sz="2400">
                <a:ea typeface="ヒラギノ角ゴ ProN W3" charset="0"/>
              </a:endParaRPr>
            </a:p>
          </p:txBody>
        </p:sp>
        <p:sp>
          <p:nvSpPr>
            <p:cNvPr id="25619" name="TextBox 3"/>
            <p:cNvSpPr txBox="1">
              <a:spLocks noChangeArrowheads="1"/>
            </p:cNvSpPr>
            <p:nvPr/>
          </p:nvSpPr>
          <p:spPr bwMode="auto">
            <a:xfrm>
              <a:off x="1348580" y="0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25620" name="Right Arrow 1"/>
            <p:cNvSpPr>
              <a:spLocks noChangeArrowheads="1"/>
            </p:cNvSpPr>
            <p:nvPr/>
          </p:nvSpPr>
          <p:spPr bwMode="auto">
            <a:xfrm>
              <a:off x="799920" y="86149"/>
              <a:ext cx="8014639" cy="428907"/>
            </a:xfrm>
            <a:prstGeom prst="rightArrow">
              <a:avLst>
                <a:gd name="adj1" fmla="val 50000"/>
                <a:gd name="adj2" fmla="val 500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1467"/>
            </a:p>
          </p:txBody>
        </p:sp>
        <p:sp>
          <p:nvSpPr>
            <p:cNvPr id="25621" name="Can 24"/>
            <p:cNvSpPr>
              <a:spLocks noChangeArrowheads="1"/>
            </p:cNvSpPr>
            <p:nvPr/>
          </p:nvSpPr>
          <p:spPr bwMode="auto">
            <a:xfrm>
              <a:off x="415042" y="3900487"/>
              <a:ext cx="813743" cy="942129"/>
            </a:xfrm>
            <a:prstGeom prst="can">
              <a:avLst>
                <a:gd name="adj" fmla="val 2499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x-none" sz="2133">
                  <a:solidFill>
                    <a:schemeClr val="bg1"/>
                  </a:solidFill>
                </a:rPr>
                <a:t>PHP</a:t>
              </a:r>
            </a:p>
            <a:p>
              <a:pPr algn="ctr" eaLnBrk="1" hangingPunct="1"/>
              <a:r>
                <a:rPr lang="en-US" altLang="x-none" sz="2133">
                  <a:solidFill>
                    <a:schemeClr val="bg1"/>
                  </a:solidFill>
                </a:rPr>
                <a:t>Code</a:t>
              </a:r>
            </a:p>
          </p:txBody>
        </p:sp>
        <p:pic>
          <p:nvPicPr>
            <p:cNvPr id="25622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1635125"/>
              <a:ext cx="55721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Rectangle 28"/>
            <p:cNvSpPr>
              <a:spLocks noChangeArrowheads="1"/>
            </p:cNvSpPr>
            <p:nvPr/>
          </p:nvSpPr>
          <p:spPr bwMode="auto">
            <a:xfrm>
              <a:off x="2685826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4" name="Rectangle 31"/>
            <p:cNvSpPr>
              <a:spLocks noChangeArrowheads="1"/>
            </p:cNvSpPr>
            <p:nvPr/>
          </p:nvSpPr>
          <p:spPr bwMode="auto">
            <a:xfrm>
              <a:off x="4657870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5" name="Rectangle 32"/>
            <p:cNvSpPr>
              <a:spLocks noChangeArrowheads="1"/>
            </p:cNvSpPr>
            <p:nvPr/>
          </p:nvSpPr>
          <p:spPr bwMode="auto">
            <a:xfrm>
              <a:off x="7229225" y="729509"/>
              <a:ext cx="1585334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cxnSp>
          <p:nvCxnSpPr>
            <p:cNvPr id="25626" name="Straight Arrow Connector 4"/>
            <p:cNvCxnSpPr>
              <a:cxnSpLocks noChangeShapeType="1"/>
              <a:stCxn id="23" idx="2"/>
            </p:cNvCxnSpPr>
            <p:nvPr/>
          </p:nvCxnSpPr>
          <p:spPr bwMode="auto">
            <a:xfrm>
              <a:off x="1465263" y="1457325"/>
              <a:ext cx="63500" cy="124301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7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1528763" y="1457325"/>
              <a:ext cx="1671637" cy="1200150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Straight Arrow Connector 36"/>
            <p:cNvCxnSpPr>
              <a:cxnSpLocks noChangeShapeType="1"/>
            </p:cNvCxnSpPr>
            <p:nvPr/>
          </p:nvCxnSpPr>
          <p:spPr bwMode="auto">
            <a:xfrm>
              <a:off x="5407467" y="1457185"/>
              <a:ext cx="0" cy="118224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Straight Arrow Connector 37"/>
            <p:cNvCxnSpPr>
              <a:cxnSpLocks noChangeShapeType="1"/>
            </p:cNvCxnSpPr>
            <p:nvPr/>
          </p:nvCxnSpPr>
          <p:spPr bwMode="auto">
            <a:xfrm>
              <a:off x="8021638" y="1457325"/>
              <a:ext cx="22225" cy="1220788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0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3472077" y="1457326"/>
              <a:ext cx="6137" cy="127008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3194051" y="2446867"/>
            <a:ext cx="982128" cy="42056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133">
                <a:solidFill>
                  <a:schemeClr val="bg1"/>
                </a:solidFill>
              </a:rPr>
              <a:t>zap=42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985433" y="3793067"/>
            <a:ext cx="137160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>
                <a:solidFill>
                  <a:schemeClr val="bg1"/>
                </a:solidFill>
              </a:rPr>
              <a:t>setcookie()</a:t>
            </a:r>
          </a:p>
        </p:txBody>
      </p:sp>
      <p:sp>
        <p:nvSpPr>
          <p:cNvPr id="25604" name="TextBox 25"/>
          <p:cNvSpPr txBox="1">
            <a:spLocks noChangeArrowheads="1"/>
          </p:cNvSpPr>
          <p:nvPr/>
        </p:nvSpPr>
        <p:spPr bwMode="auto">
          <a:xfrm>
            <a:off x="4197351" y="3769785"/>
            <a:ext cx="14435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>
                <a:solidFill>
                  <a:schemeClr val="bg1"/>
                </a:solidFill>
              </a:rPr>
              <a:t>$_COOKIE</a:t>
            </a:r>
          </a:p>
        </p:txBody>
      </p:sp>
      <p:sp>
        <p:nvSpPr>
          <p:cNvPr id="25605" name="TextBox 26"/>
          <p:cNvSpPr txBox="1">
            <a:spLocks noChangeArrowheads="1"/>
          </p:cNvSpPr>
          <p:nvPr/>
        </p:nvSpPr>
        <p:spPr bwMode="auto">
          <a:xfrm>
            <a:off x="6394451" y="3718985"/>
            <a:ext cx="1443567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>
                <a:solidFill>
                  <a:schemeClr val="bg1"/>
                </a:solidFill>
              </a:rPr>
              <a:t>$_COOKIE</a:t>
            </a:r>
          </a:p>
        </p:txBody>
      </p:sp>
      <p:sp>
        <p:nvSpPr>
          <p:cNvPr id="25606" name="TextBox 27"/>
          <p:cNvSpPr txBox="1">
            <a:spLocks noChangeArrowheads="1"/>
          </p:cNvSpPr>
          <p:nvPr/>
        </p:nvSpPr>
        <p:spPr bwMode="auto">
          <a:xfrm>
            <a:off x="9292167" y="3731685"/>
            <a:ext cx="1441451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>
                <a:solidFill>
                  <a:schemeClr val="bg1"/>
                </a:solidFill>
              </a:rPr>
              <a:t>$_COOKIE</a:t>
            </a:r>
          </a:p>
        </p:txBody>
      </p:sp>
      <p:pic>
        <p:nvPicPr>
          <p:cNvPr id="25607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1" y="1898651"/>
            <a:ext cx="3111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1" y="1919818"/>
            <a:ext cx="31114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1902885"/>
            <a:ext cx="31115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867">
                <a:solidFill>
                  <a:srgbClr val="FFCC66"/>
                </a:solidFill>
              </a:rPr>
              <a:t>PHP Sessions</a:t>
            </a:r>
          </a:p>
        </p:txBody>
      </p:sp>
      <p:sp>
        <p:nvSpPr>
          <p:cNvPr id="26626" name="Rectangle 1"/>
          <p:cNvSpPr>
            <a:spLocks noChangeArrowheads="1"/>
          </p:cNvSpPr>
          <p:nvPr/>
        </p:nvSpPr>
        <p:spPr bwMode="auto">
          <a:xfrm>
            <a:off x="3508812" y="5562601"/>
            <a:ext cx="51320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FF00"/>
                </a:solidFill>
              </a:rPr>
              <a:t>http://www.wa4e.com/code/sessions.zip</a:t>
            </a:r>
          </a:p>
        </p:txBody>
      </p:sp>
    </p:spTree>
    <p:extLst>
      <p:ext uri="{BB962C8B-B14F-4D97-AF65-F5344CB8AC3E}">
        <p14:creationId xmlns:p14="http://schemas.microsoft.com/office/powerpoint/2010/main" val="65572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4724401" y="685801"/>
            <a:ext cx="3771900" cy="5001684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</p:txBody>
      </p:sp>
      <p:sp>
        <p:nvSpPr>
          <p:cNvPr id="28674" name="Rectangle 11"/>
          <p:cNvSpPr>
            <a:spLocks noChangeArrowheads="1"/>
          </p:cNvSpPr>
          <p:nvPr/>
        </p:nvSpPr>
        <p:spPr bwMode="auto">
          <a:xfrm>
            <a:off x="9182101" y="694268"/>
            <a:ext cx="3009900" cy="4993217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/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5543260" y="711200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9288305" y="685801"/>
            <a:ext cx="2234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000000"/>
                </a:solidFill>
              </a:rPr>
              <a:t>Database Server</a:t>
            </a:r>
          </a:p>
        </p:txBody>
      </p:sp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73272" y="584201"/>
            <a:ext cx="9012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/>
              <a:t>Time</a:t>
            </a:r>
          </a:p>
        </p:txBody>
      </p:sp>
      <p:sp>
        <p:nvSpPr>
          <p:cNvPr id="28678" name="Down Arrow 7"/>
          <p:cNvSpPr>
            <a:spLocks noChangeArrowheads="1"/>
          </p:cNvSpPr>
          <p:nvPr/>
        </p:nvSpPr>
        <p:spPr bwMode="auto">
          <a:xfrm>
            <a:off x="323852" y="1157818"/>
            <a:ext cx="400049" cy="5050367"/>
          </a:xfrm>
          <a:prstGeom prst="downArrow">
            <a:avLst>
              <a:gd name="adj1" fmla="val 50000"/>
              <a:gd name="adj2" fmla="val 4997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pic>
        <p:nvPicPr>
          <p:cNvPr id="2867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2" y="3329518"/>
            <a:ext cx="476249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376084"/>
            <a:ext cx="476251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Rectangle 13"/>
          <p:cNvSpPr>
            <a:spLocks noChangeArrowheads="1"/>
          </p:cNvSpPr>
          <p:nvPr/>
        </p:nvSpPr>
        <p:spPr bwMode="auto">
          <a:xfrm>
            <a:off x="5010151" y="2004485"/>
            <a:ext cx="3359149" cy="3541183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chemeClr val="bg1"/>
                </a:solidFill>
              </a:rPr>
              <a:t>Apache</a:t>
            </a:r>
            <a:endParaRPr lang="en-US" altLang="x-none" sz="2667"/>
          </a:p>
        </p:txBody>
      </p:sp>
      <p:sp>
        <p:nvSpPr>
          <p:cNvPr id="28682" name="TextBox 14"/>
          <p:cNvSpPr txBox="1">
            <a:spLocks noChangeArrowheads="1"/>
          </p:cNvSpPr>
          <p:nvPr/>
        </p:nvSpPr>
        <p:spPr bwMode="auto">
          <a:xfrm>
            <a:off x="5508336" y="1392767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28683" name="Rectangle 15"/>
          <p:cNvSpPr>
            <a:spLocks noChangeArrowheads="1"/>
          </p:cNvSpPr>
          <p:nvPr/>
        </p:nvSpPr>
        <p:spPr bwMode="auto">
          <a:xfrm>
            <a:off x="5524501" y="2929468"/>
            <a:ext cx="2713567" cy="242781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chemeClr val="bg1"/>
                </a:solidFill>
              </a:rPr>
              <a:t>PHP</a:t>
            </a:r>
            <a:endParaRPr lang="en-US" altLang="x-none" sz="2667"/>
          </a:p>
        </p:txBody>
      </p:sp>
      <p:sp>
        <p:nvSpPr>
          <p:cNvPr id="28684" name="TextBox 16"/>
          <p:cNvSpPr txBox="1">
            <a:spLocks noChangeArrowheads="1"/>
          </p:cNvSpPr>
          <p:nvPr/>
        </p:nvSpPr>
        <p:spPr bwMode="auto">
          <a:xfrm>
            <a:off x="5804670" y="2857500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47117" name="Rectangle 19"/>
          <p:cNvSpPr>
            <a:spLocks noChangeArrowheads="1"/>
          </p:cNvSpPr>
          <p:nvPr/>
        </p:nvSpPr>
        <p:spPr bwMode="auto">
          <a:xfrm>
            <a:off x="9525001" y="1583267"/>
            <a:ext cx="2400300" cy="2971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700">
                <a:solidFill>
                  <a:srgbClr val="000000"/>
                </a:solidFill>
              </a:rPr>
              <a:t>MySql</a:t>
            </a:r>
          </a:p>
        </p:txBody>
      </p:sp>
      <p:sp>
        <p:nvSpPr>
          <p:cNvPr id="22" name="Can 21"/>
          <p:cNvSpPr/>
          <p:nvPr/>
        </p:nvSpPr>
        <p:spPr bwMode="auto">
          <a:xfrm>
            <a:off x="9982201" y="4696885"/>
            <a:ext cx="1657351" cy="755649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endParaRPr lang="en-US" sz="1467">
              <a:ea typeface="ヒラギノ角ゴ ProN W3" charset="0"/>
            </a:endParaRPr>
          </a:p>
        </p:txBody>
      </p:sp>
      <p:cxnSp>
        <p:nvCxnSpPr>
          <p:cNvPr id="28687" name="Straight Arrow Connector 18"/>
          <p:cNvCxnSpPr>
            <a:cxnSpLocks noChangeShapeType="1"/>
          </p:cNvCxnSpPr>
          <p:nvPr/>
        </p:nvCxnSpPr>
        <p:spPr bwMode="auto">
          <a:xfrm>
            <a:off x="2952751" y="1534584"/>
            <a:ext cx="2514600" cy="378883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28688" name="Straight Arrow Connector 26"/>
          <p:cNvCxnSpPr>
            <a:cxnSpLocks noChangeShapeType="1"/>
          </p:cNvCxnSpPr>
          <p:nvPr/>
        </p:nvCxnSpPr>
        <p:spPr bwMode="auto">
          <a:xfrm flipV="1">
            <a:off x="2724152" y="1960033"/>
            <a:ext cx="2000249" cy="9525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238252" y="685801"/>
            <a:ext cx="2686049" cy="50016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28690" name="TextBox 3"/>
          <p:cNvSpPr txBox="1">
            <a:spLocks noChangeArrowheads="1"/>
          </p:cNvSpPr>
          <p:nvPr/>
        </p:nvSpPr>
        <p:spPr bwMode="auto">
          <a:xfrm>
            <a:off x="1812636" y="685800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28691" name="Rectangle 20"/>
          <p:cNvSpPr>
            <a:spLocks noChangeArrowheads="1"/>
          </p:cNvSpPr>
          <p:nvPr/>
        </p:nvSpPr>
        <p:spPr bwMode="auto">
          <a:xfrm>
            <a:off x="2209801" y="3941233"/>
            <a:ext cx="1485900" cy="155786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JavaScript</a:t>
            </a:r>
            <a:endParaRPr lang="en-US" altLang="x-none" sz="2400"/>
          </a:p>
        </p:txBody>
      </p:sp>
      <p:sp>
        <p:nvSpPr>
          <p:cNvPr id="47124" name="Rectangle 13"/>
          <p:cNvSpPr>
            <a:spLocks noChangeArrowheads="1"/>
          </p:cNvSpPr>
          <p:nvPr/>
        </p:nvSpPr>
        <p:spPr bwMode="auto">
          <a:xfrm>
            <a:off x="1581152" y="1157818"/>
            <a:ext cx="400049" cy="4294716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bg1"/>
                </a:solidFill>
              </a:rPr>
              <a:t>DOM</a:t>
            </a:r>
          </a:p>
        </p:txBody>
      </p:sp>
      <p:sp>
        <p:nvSpPr>
          <p:cNvPr id="47127" name="TextBox 1"/>
          <p:cNvSpPr txBox="1">
            <a:spLocks noChangeArrowheads="1"/>
          </p:cNvSpPr>
          <p:nvPr/>
        </p:nvSpPr>
        <p:spPr bwMode="auto">
          <a:xfrm>
            <a:off x="3316473" y="5829301"/>
            <a:ext cx="17892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rgbClr val="00FF00"/>
                </a:solidFill>
              </a:rPr>
              <a:t>RRC/HTTP</a:t>
            </a:r>
          </a:p>
        </p:txBody>
      </p:sp>
      <p:sp>
        <p:nvSpPr>
          <p:cNvPr id="47128" name="TextBox 27"/>
          <p:cNvSpPr txBox="1">
            <a:spLocks noChangeArrowheads="1"/>
          </p:cNvSpPr>
          <p:nvPr/>
        </p:nvSpPr>
        <p:spPr bwMode="auto">
          <a:xfrm>
            <a:off x="8398618" y="5829301"/>
            <a:ext cx="7986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rgbClr val="00FF00"/>
                </a:solidFill>
              </a:rPr>
              <a:t>SQL</a:t>
            </a:r>
          </a:p>
        </p:txBody>
      </p:sp>
      <p:sp>
        <p:nvSpPr>
          <p:cNvPr id="28695" name="Rectangle 20"/>
          <p:cNvSpPr>
            <a:spLocks noChangeArrowheads="1"/>
          </p:cNvSpPr>
          <p:nvPr/>
        </p:nvSpPr>
        <p:spPr bwMode="auto">
          <a:xfrm>
            <a:off x="2667001" y="2641601"/>
            <a:ext cx="1257300" cy="658284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67">
                <a:solidFill>
                  <a:schemeClr val="bg1"/>
                </a:solidFill>
              </a:rPr>
              <a:t>Parse</a:t>
            </a:r>
          </a:p>
          <a:p>
            <a:pPr algn="ctr" eaLnBrk="1" hangingPunct="1"/>
            <a:r>
              <a:rPr lang="en-US" altLang="x-none" sz="1867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8696" name="Rectangle 15"/>
          <p:cNvSpPr>
            <a:spLocks noChangeArrowheads="1"/>
          </p:cNvSpPr>
          <p:nvPr/>
        </p:nvSpPr>
        <p:spPr bwMode="auto">
          <a:xfrm>
            <a:off x="6400800" y="3608917"/>
            <a:ext cx="1117600" cy="1547283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sessfun.php</a:t>
            </a:r>
            <a:endParaRPr lang="en-US" altLang="x-none" sz="2400"/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7727952" y="3632201"/>
            <a:ext cx="400049" cy="14859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/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bg1"/>
                </a:solidFill>
              </a:rPr>
              <a:t>PDO</a:t>
            </a:r>
          </a:p>
        </p:txBody>
      </p:sp>
      <p:sp>
        <p:nvSpPr>
          <p:cNvPr id="30" name="Can 27"/>
          <p:cNvSpPr>
            <a:spLocks noChangeArrowheads="1"/>
          </p:cNvSpPr>
          <p:nvPr/>
        </p:nvSpPr>
        <p:spPr bwMode="auto">
          <a:xfrm>
            <a:off x="6496051" y="1221318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28699" name="Can 29"/>
          <p:cNvSpPr>
            <a:spLocks noChangeArrowheads="1"/>
          </p:cNvSpPr>
          <p:nvPr/>
        </p:nvSpPr>
        <p:spPr bwMode="auto">
          <a:xfrm>
            <a:off x="7124701" y="1221318"/>
            <a:ext cx="514351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6f</a:t>
            </a:r>
            <a:endParaRPr lang="en-US" altLang="x-none"/>
          </a:p>
        </p:txBody>
      </p:sp>
      <p:sp>
        <p:nvSpPr>
          <p:cNvPr id="33" name="Can 30"/>
          <p:cNvSpPr>
            <a:spLocks noChangeArrowheads="1"/>
          </p:cNvSpPr>
          <p:nvPr/>
        </p:nvSpPr>
        <p:spPr bwMode="auto">
          <a:xfrm>
            <a:off x="7753351" y="1221318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rgbClr val="000000"/>
                </a:solidFill>
              </a:rPr>
              <a:t>3e</a:t>
            </a:r>
          </a:p>
        </p:txBody>
      </p:sp>
      <p:sp>
        <p:nvSpPr>
          <p:cNvPr id="34" name="TextBox 1"/>
          <p:cNvSpPr txBox="1">
            <a:spLocks noChangeArrowheads="1"/>
          </p:cNvSpPr>
          <p:nvPr/>
        </p:nvSpPr>
        <p:spPr bwMode="auto">
          <a:xfrm>
            <a:off x="5037776" y="1193801"/>
            <a:ext cx="142218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</a:rPr>
              <a:t>Sessions:</a:t>
            </a:r>
          </a:p>
        </p:txBody>
      </p:sp>
      <p:sp>
        <p:nvSpPr>
          <p:cNvPr id="28702" name="Rectangle 20"/>
          <p:cNvSpPr>
            <a:spLocks noChangeArrowheads="1"/>
          </p:cNvSpPr>
          <p:nvPr/>
        </p:nvSpPr>
        <p:spPr bwMode="auto">
          <a:xfrm>
            <a:off x="2654301" y="1803401"/>
            <a:ext cx="1257300" cy="681567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67">
                <a:solidFill>
                  <a:schemeClr val="bg1"/>
                </a:solidFill>
              </a:rPr>
              <a:t>Send</a:t>
            </a:r>
          </a:p>
          <a:p>
            <a:pPr algn="ctr" eaLnBrk="1" hangingPunct="1"/>
            <a:r>
              <a:rPr lang="en-US" altLang="x-none" sz="1867">
                <a:solidFill>
                  <a:schemeClr val="bg1"/>
                </a:solidFill>
              </a:rPr>
              <a:t>Request</a:t>
            </a:r>
          </a:p>
        </p:txBody>
      </p:sp>
      <p:pic>
        <p:nvPicPr>
          <p:cNvPr id="2870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85" y="933451"/>
            <a:ext cx="85936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83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In the Server - Sessions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006600"/>
            <a:ext cx="9927167" cy="3956051"/>
          </a:xfrm>
        </p:spPr>
        <p:txBody>
          <a:bodyPr/>
          <a:lstStyle/>
          <a:p>
            <a:pPr marL="560903">
              <a:spcBef>
                <a:spcPts val="2633"/>
              </a:spcBef>
            </a:pPr>
            <a:r>
              <a:rPr lang="en-US" altLang="x-none" sz="2667"/>
              <a:t>In most server applications, as soon as we meet a new (unmarked) browser we create a session.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/>
              <a:t>We set a session cookie to be stored in the browser, which indicates the session id in use – gives this browser a unique </a:t>
            </a:r>
            <a:r>
              <a:rPr lang="en-US" altLang="en-US" sz="2667"/>
              <a:t>“</a:t>
            </a:r>
            <a:r>
              <a:rPr lang="en-US" altLang="x-none" sz="2667"/>
              <a:t>mark</a:t>
            </a:r>
            <a:r>
              <a:rPr lang="en-US" altLang="en-US" sz="2667"/>
              <a:t>”</a:t>
            </a:r>
            <a:r>
              <a:rPr lang="en-US" altLang="x-none" sz="2667"/>
              <a:t>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/>
              <a:t>The creation and destruction of sessions is handled by a web framework or some utility code that we use in our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2607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Session Identifier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A large, random number that we place in a browser cookie the first time we encounter a browser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This number is used to pick from the many sessions that the server has active at any one time. 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Server software stores data in the session that it wants to have from one request to another from the same browser.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Shopping cart or login information is stored in the session in the server.</a:t>
            </a:r>
          </a:p>
        </p:txBody>
      </p:sp>
    </p:spTree>
    <p:extLst>
      <p:ext uri="{BB962C8B-B14F-4D97-AF65-F5344CB8AC3E}">
        <p14:creationId xmlns:p14="http://schemas.microsoft.com/office/powerpoint/2010/main" val="178412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9400"/>
            <a:ext cx="8280400" cy="627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304800" y="893234"/>
            <a:ext cx="3581400" cy="460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>
              <a:buFont typeface="Gill Sans" charset="0"/>
              <a:buAutoNum type="arabicPeriod"/>
            </a:pPr>
            <a:r>
              <a:rPr lang="en-US" altLang="x-none" sz="2667"/>
              <a:t>Open a fresh browser.</a:t>
            </a:r>
          </a:p>
          <a:p>
            <a:pPr>
              <a:buFont typeface="Gill Sans" charset="0"/>
              <a:buAutoNum type="arabicPeriod"/>
            </a:pPr>
            <a:r>
              <a:rPr lang="en-US" altLang="x-none" sz="2667"/>
              <a:t>Turn on network tab of developer console.</a:t>
            </a:r>
          </a:p>
          <a:p>
            <a:pPr>
              <a:buFont typeface="Gill Sans" charset="0"/>
              <a:buAutoNum type="arabicPeriod"/>
            </a:pPr>
            <a:r>
              <a:rPr lang="en-US" altLang="x-none" sz="2667"/>
              <a:t>Go to </a:t>
            </a:r>
            <a:r>
              <a:rPr lang="en-US" altLang="x-none" sz="2667">
                <a:solidFill>
                  <a:srgbClr val="FFFF00"/>
                </a:solidFill>
              </a:rPr>
              <a:t>www.tsugi.org</a:t>
            </a:r>
          </a:p>
          <a:p>
            <a:pPr>
              <a:buFont typeface="Gill Sans" charset="0"/>
              <a:buAutoNum type="arabicPeriod"/>
            </a:pPr>
            <a:r>
              <a:rPr lang="en-US" altLang="x-none" sz="2667"/>
              <a:t>Find the first page retrieved.</a:t>
            </a:r>
          </a:p>
          <a:p>
            <a:pPr>
              <a:buFont typeface="Gill Sans" charset="0"/>
              <a:buAutoNum type="arabicPeriod"/>
            </a:pPr>
            <a:r>
              <a:rPr lang="en-US" altLang="x-none" sz="2667"/>
              <a:t>Look at the response headers and find set-cookie.</a:t>
            </a:r>
          </a:p>
        </p:txBody>
      </p:sp>
    </p:spTree>
    <p:extLst>
      <p:ext uri="{BB962C8B-B14F-4D97-AF65-F5344CB8AC3E}">
        <p14:creationId xmlns:p14="http://schemas.microsoft.com/office/powerpoint/2010/main" val="143299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2"/>
          <p:cNvGrpSpPr>
            <a:grpSpLocks/>
          </p:cNvGrpSpPr>
          <p:nvPr/>
        </p:nvGrpSpPr>
        <p:grpSpPr bwMode="auto">
          <a:xfrm>
            <a:off x="1238251" y="584200"/>
            <a:ext cx="10018183" cy="5689600"/>
            <a:chOff x="157163" y="0"/>
            <a:chExt cx="8829675" cy="5014913"/>
          </a:xfrm>
        </p:grpSpPr>
        <p:sp>
          <p:nvSpPr>
            <p:cNvPr id="34818" name="Left-Right Arrow 1"/>
            <p:cNvSpPr>
              <a:spLocks noChangeArrowheads="1"/>
            </p:cNvSpPr>
            <p:nvPr/>
          </p:nvSpPr>
          <p:spPr bwMode="auto">
            <a:xfrm>
              <a:off x="157163" y="85821"/>
              <a:ext cx="8658044" cy="557835"/>
            </a:xfrm>
            <a:prstGeom prst="leftRightArrow">
              <a:avLst>
                <a:gd name="adj1" fmla="val 50000"/>
                <a:gd name="adj2" fmla="val 50011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2667">
                  <a:solidFill>
                    <a:schemeClr val="bg1"/>
                  </a:solidFill>
                </a:rPr>
                <a:t>Space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00070" y="2186562"/>
              <a:ext cx="8786768" cy="2828351"/>
            </a:xfrm>
            <a:prstGeom prst="rect">
              <a:avLst/>
            </a:prstGeom>
            <a:solidFill>
              <a:schemeClr val="accent1">
                <a:lumMod val="65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  <a:ea typeface="ヒラギノ角ゴ ProN W3" charset="0"/>
                </a:rPr>
                <a:t>Web Server</a:t>
              </a:r>
            </a:p>
          </p:txBody>
        </p:sp>
        <p:sp>
          <p:nvSpPr>
            <p:cNvPr id="34820" name="TextBox 4"/>
            <p:cNvSpPr txBox="1">
              <a:spLocks noChangeArrowheads="1"/>
            </p:cNvSpPr>
            <p:nvPr/>
          </p:nvSpPr>
          <p:spPr bwMode="auto">
            <a:xfrm>
              <a:off x="4145466" y="22388"/>
              <a:ext cx="162815" cy="44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34821" name="TextBox 14"/>
            <p:cNvSpPr txBox="1">
              <a:spLocks noChangeArrowheads="1"/>
            </p:cNvSpPr>
            <p:nvPr/>
          </p:nvSpPr>
          <p:spPr bwMode="auto">
            <a:xfrm>
              <a:off x="4119349" y="643656"/>
              <a:ext cx="162815" cy="44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34822" name="Rectangle 15"/>
            <p:cNvSpPr>
              <a:spLocks noChangeArrowheads="1"/>
            </p:cNvSpPr>
            <p:nvPr/>
          </p:nvSpPr>
          <p:spPr bwMode="auto">
            <a:xfrm>
              <a:off x="285886" y="2656710"/>
              <a:ext cx="8529321" cy="1029848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chemeClr val="bg1"/>
                  </a:solidFill>
                </a:rPr>
                <a:t>PHP</a:t>
              </a:r>
              <a:endParaRPr lang="en-US" altLang="x-none" sz="2667"/>
            </a:p>
          </p:txBody>
        </p:sp>
        <p:sp>
          <p:nvSpPr>
            <p:cNvPr id="34823" name="TextBox 16"/>
            <p:cNvSpPr txBox="1">
              <a:spLocks noChangeArrowheads="1"/>
            </p:cNvSpPr>
            <p:nvPr/>
          </p:nvSpPr>
          <p:spPr bwMode="auto">
            <a:xfrm>
              <a:off x="4341349" y="1972011"/>
              <a:ext cx="162815" cy="44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cxnSp>
          <p:nvCxnSpPr>
            <p:cNvPr id="34824" name="Straight Arrow Connector 18"/>
            <p:cNvCxnSpPr>
              <a:cxnSpLocks noChangeShapeType="1"/>
            </p:cNvCxnSpPr>
            <p:nvPr/>
          </p:nvCxnSpPr>
          <p:spPr bwMode="auto">
            <a:xfrm>
              <a:off x="2214563" y="771525"/>
              <a:ext cx="1885950" cy="3429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cxnSp>
          <p:nvCxnSpPr>
            <p:cNvPr id="34825" name="Straight Arrow Connector 26"/>
            <p:cNvCxnSpPr>
              <a:cxnSpLocks noChangeShapeType="1"/>
            </p:cNvCxnSpPr>
            <p:nvPr/>
          </p:nvCxnSpPr>
          <p:spPr bwMode="auto">
            <a:xfrm flipV="1">
              <a:off x="2043113" y="1157288"/>
              <a:ext cx="1500187" cy="857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sp>
          <p:nvSpPr>
            <p:cNvPr id="23" name="Rectangle 22"/>
            <p:cNvSpPr/>
            <p:nvPr/>
          </p:nvSpPr>
          <p:spPr bwMode="auto">
            <a:xfrm>
              <a:off x="157163" y="815297"/>
              <a:ext cx="1886076" cy="7276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>
                  <a:solidFill>
                    <a:srgbClr val="000000"/>
                  </a:solidFill>
                  <a:ea typeface="ヒラギノ角ゴ ProN W3" charset="0"/>
                </a:rPr>
                <a:t>Browser S=A123</a:t>
              </a:r>
              <a:endParaRPr lang="en-US" sz="2400">
                <a:ea typeface="ヒラギノ角ゴ ProN W3" charset="0"/>
              </a:endParaRPr>
            </a:p>
          </p:txBody>
        </p:sp>
        <p:sp>
          <p:nvSpPr>
            <p:cNvPr id="34827" name="TextBox 3"/>
            <p:cNvSpPr txBox="1">
              <a:spLocks noChangeArrowheads="1"/>
            </p:cNvSpPr>
            <p:nvPr/>
          </p:nvSpPr>
          <p:spPr bwMode="auto">
            <a:xfrm>
              <a:off x="1347133" y="0"/>
              <a:ext cx="162815" cy="44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34828" name="Can 24"/>
            <p:cNvSpPr>
              <a:spLocks noChangeArrowheads="1"/>
            </p:cNvSpPr>
            <p:nvPr/>
          </p:nvSpPr>
          <p:spPr bwMode="auto">
            <a:xfrm>
              <a:off x="414609" y="3901110"/>
              <a:ext cx="905386" cy="942161"/>
            </a:xfrm>
            <a:prstGeom prst="can">
              <a:avLst>
                <a:gd name="adj" fmla="val 2499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2133">
                  <a:solidFill>
                    <a:schemeClr val="bg1"/>
                  </a:solidFill>
                </a:rPr>
                <a:t>PHP</a:t>
              </a:r>
            </a:p>
            <a:p>
              <a:pPr algn="ctr" eaLnBrk="1" hangingPunct="1"/>
              <a:r>
                <a:rPr lang="en-US" altLang="x-none" sz="2133">
                  <a:solidFill>
                    <a:schemeClr val="bg1"/>
                  </a:solidFill>
                </a:rPr>
                <a:t>Code</a:t>
              </a:r>
            </a:p>
          </p:txBody>
        </p:sp>
        <p:pic>
          <p:nvPicPr>
            <p:cNvPr id="34829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275" y="1843088"/>
              <a:ext cx="357188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0" name="Can 27"/>
            <p:cNvSpPr>
              <a:spLocks noChangeArrowheads="1"/>
            </p:cNvSpPr>
            <p:nvPr/>
          </p:nvSpPr>
          <p:spPr bwMode="auto">
            <a:xfrm>
              <a:off x="2257778" y="4072752"/>
              <a:ext cx="927181" cy="555969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2667">
                  <a:solidFill>
                    <a:schemeClr val="bg1"/>
                  </a:solidFill>
                </a:rPr>
                <a:t>A123</a:t>
              </a:r>
            </a:p>
          </p:txBody>
        </p:sp>
        <p:sp>
          <p:nvSpPr>
            <p:cNvPr id="34831" name="Can 29"/>
            <p:cNvSpPr>
              <a:spLocks noChangeArrowheads="1"/>
            </p:cNvSpPr>
            <p:nvPr/>
          </p:nvSpPr>
          <p:spPr bwMode="auto">
            <a:xfrm>
              <a:off x="3242792" y="4072752"/>
              <a:ext cx="875537" cy="555969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2667">
                  <a:solidFill>
                    <a:schemeClr val="bg1"/>
                  </a:solidFill>
                </a:rPr>
                <a:t>B345</a:t>
              </a:r>
            </a:p>
          </p:txBody>
        </p:sp>
        <p:sp>
          <p:nvSpPr>
            <p:cNvPr id="34832" name="Can 30"/>
            <p:cNvSpPr>
              <a:spLocks noChangeArrowheads="1"/>
            </p:cNvSpPr>
            <p:nvPr/>
          </p:nvSpPr>
          <p:spPr bwMode="auto">
            <a:xfrm>
              <a:off x="7830192" y="4115661"/>
              <a:ext cx="899198" cy="555969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2667">
                  <a:solidFill>
                    <a:schemeClr val="bg1"/>
                  </a:solidFill>
                </a:rPr>
                <a:t>C678</a:t>
              </a:r>
            </a:p>
          </p:txBody>
        </p:sp>
        <p:sp>
          <p:nvSpPr>
            <p:cNvPr id="34833" name="Rectangle 33"/>
            <p:cNvSpPr>
              <a:spLocks noChangeArrowheads="1"/>
            </p:cNvSpPr>
            <p:nvPr/>
          </p:nvSpPr>
          <p:spPr bwMode="auto">
            <a:xfrm>
              <a:off x="2772672" y="815297"/>
              <a:ext cx="1884211" cy="72761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S=B345</a:t>
              </a:r>
              <a:endParaRPr lang="en-US" altLang="x-none" sz="2667"/>
            </a:p>
          </p:txBody>
        </p:sp>
        <p:sp>
          <p:nvSpPr>
            <p:cNvPr id="34834" name="Rectangle 34"/>
            <p:cNvSpPr>
              <a:spLocks noChangeArrowheads="1"/>
            </p:cNvSpPr>
            <p:nvPr/>
          </p:nvSpPr>
          <p:spPr bwMode="auto">
            <a:xfrm>
              <a:off x="6843315" y="856342"/>
              <a:ext cx="1886076" cy="72947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S=C678</a:t>
              </a:r>
              <a:endParaRPr lang="en-US" altLang="x-none" sz="2667"/>
            </a:p>
          </p:txBody>
        </p:sp>
      </p:grpSp>
    </p:spTree>
    <p:extLst>
      <p:ext uri="{BB962C8B-B14F-4D97-AF65-F5344CB8AC3E}">
        <p14:creationId xmlns:p14="http://schemas.microsoft.com/office/powerpoint/2010/main" val="211389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PHP Sessions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1943101"/>
            <a:ext cx="9927167" cy="4432300"/>
          </a:xfrm>
        </p:spPr>
        <p:txBody>
          <a:bodyPr/>
          <a:lstStyle/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We can establish / initialize a PHP session by calling </a:t>
            </a:r>
            <a:r>
              <a:rPr lang="en-US" sz="2851" dirty="0" err="1">
                <a:solidFill>
                  <a:srgbClr val="00FF00"/>
                </a:solidFill>
              </a:rPr>
              <a:t>session_start</a:t>
            </a:r>
            <a:r>
              <a:rPr lang="en-US" sz="2851" dirty="0">
                <a:solidFill>
                  <a:srgbClr val="00FF00"/>
                </a:solidFill>
              </a:rPr>
              <a:t>()</a:t>
            </a:r>
            <a:r>
              <a:rPr lang="en-US" sz="2851" dirty="0"/>
              <a:t> before any output has come out.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If the user has cookies set, we can use the array </a:t>
            </a:r>
            <a:r>
              <a:rPr lang="en-US" sz="2851" dirty="0">
                <a:solidFill>
                  <a:srgbClr val="FFFF00"/>
                </a:solidFill>
              </a:rPr>
              <a:t>$_SESSION</a:t>
            </a:r>
            <a:r>
              <a:rPr lang="en-US" sz="2851" dirty="0"/>
              <a:t> to store data from one request to the next with a particular browser.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We have a bit of data that persists from one request to the next.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/>
              <a:t>By default, these are stored in a temporary folder on disk.</a:t>
            </a:r>
          </a:p>
        </p:txBody>
      </p:sp>
    </p:spTree>
    <p:extLst>
      <p:ext uri="{BB962C8B-B14F-4D97-AF65-F5344CB8AC3E}">
        <p14:creationId xmlns:p14="http://schemas.microsoft.com/office/powerpoint/2010/main" val="120824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Can 74"/>
          <p:cNvSpPr/>
          <p:nvPr/>
        </p:nvSpPr>
        <p:spPr>
          <a:xfrm>
            <a:off x="9704979" y="1299385"/>
            <a:ext cx="1577009" cy="814282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75" idx="2"/>
            <a:endCxn id="63" idx="3"/>
          </p:cNvCxnSpPr>
          <p:nvPr/>
        </p:nvCxnSpPr>
        <p:spPr>
          <a:xfrm flipH="1" flipV="1">
            <a:off x="7846098" y="1666820"/>
            <a:ext cx="1858881" cy="3970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5" idx="2"/>
          </p:cNvCxnSpPr>
          <p:nvPr/>
        </p:nvCxnSpPr>
        <p:spPr>
          <a:xfrm flipH="1">
            <a:off x="7530972" y="1706526"/>
            <a:ext cx="2174007" cy="1978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107018" y="2969684"/>
            <a:ext cx="9967383" cy="3208867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1519" dirty="0">
                <a:solidFill>
                  <a:srgbClr val="000000"/>
                </a:solidFill>
                <a:ea typeface="ヒラギノ角ゴ ProN W3" charset="0"/>
              </a:rPr>
              <a:t>Apache</a:t>
            </a:r>
          </a:p>
        </p:txBody>
      </p:sp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5582420" y="5143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56323" name="TextBox 6"/>
          <p:cNvSpPr txBox="1">
            <a:spLocks noChangeArrowheads="1"/>
          </p:cNvSpPr>
          <p:nvPr/>
        </p:nvSpPr>
        <p:spPr bwMode="auto">
          <a:xfrm>
            <a:off x="875489" y="543985"/>
            <a:ext cx="9012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/>
              <a:t>Time</a:t>
            </a:r>
          </a:p>
        </p:txBody>
      </p:sp>
      <p:sp>
        <p:nvSpPr>
          <p:cNvPr id="37892" name="TextBox 14"/>
          <p:cNvSpPr txBox="1">
            <a:spLocks noChangeArrowheads="1"/>
          </p:cNvSpPr>
          <p:nvPr/>
        </p:nvSpPr>
        <p:spPr bwMode="auto">
          <a:xfrm>
            <a:off x="5552787" y="1121833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7893" name="Rectangle 15"/>
          <p:cNvSpPr>
            <a:spLocks noChangeArrowheads="1"/>
          </p:cNvSpPr>
          <p:nvPr/>
        </p:nvSpPr>
        <p:spPr bwMode="auto">
          <a:xfrm>
            <a:off x="1642533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PHP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$_POST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$_SESSION</a:t>
            </a:r>
            <a:endParaRPr lang="en-US" altLang="x-none" sz="2400"/>
          </a:p>
        </p:txBody>
      </p:sp>
      <p:sp>
        <p:nvSpPr>
          <p:cNvPr id="37894" name="TextBox 16"/>
          <p:cNvSpPr txBox="1">
            <a:spLocks noChangeArrowheads="1"/>
          </p:cNvSpPr>
          <p:nvPr/>
        </p:nvSpPr>
        <p:spPr bwMode="auto">
          <a:xfrm>
            <a:off x="5804670" y="2726267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7895" name="Straight Arrow Connector 18"/>
          <p:cNvCxnSpPr>
            <a:cxnSpLocks noChangeShapeType="1"/>
          </p:cNvCxnSpPr>
          <p:nvPr/>
        </p:nvCxnSpPr>
        <p:spPr bwMode="auto">
          <a:xfrm>
            <a:off x="3393018" y="1267884"/>
            <a:ext cx="2137833" cy="3894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7896" name="Straight Arrow Connector 26"/>
          <p:cNvCxnSpPr>
            <a:cxnSpLocks noChangeShapeType="1"/>
          </p:cNvCxnSpPr>
          <p:nvPr/>
        </p:nvCxnSpPr>
        <p:spPr bwMode="auto">
          <a:xfrm flipV="1">
            <a:off x="3198284" y="1706033"/>
            <a:ext cx="1701800" cy="9525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642534" y="1316567"/>
            <a:ext cx="17991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S=C123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7898" name="TextBox 3"/>
          <p:cNvSpPr txBox="1">
            <a:spLocks noChangeArrowheads="1"/>
          </p:cNvSpPr>
          <p:nvPr/>
        </p:nvSpPr>
        <p:spPr bwMode="auto">
          <a:xfrm>
            <a:off x="2408478" y="4889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7899" name="Right Arrow 1"/>
          <p:cNvSpPr>
            <a:spLocks noChangeArrowheads="1"/>
          </p:cNvSpPr>
          <p:nvPr/>
        </p:nvSpPr>
        <p:spPr bwMode="auto">
          <a:xfrm>
            <a:off x="1788584" y="586318"/>
            <a:ext cx="9091083" cy="486833"/>
          </a:xfrm>
          <a:prstGeom prst="rightArrow">
            <a:avLst>
              <a:gd name="adj1" fmla="val 50000"/>
              <a:gd name="adj2" fmla="val 4997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sp>
        <p:nvSpPr>
          <p:cNvPr id="37900" name="Can 24"/>
          <p:cNvSpPr>
            <a:spLocks noChangeArrowheads="1"/>
          </p:cNvSpPr>
          <p:nvPr/>
        </p:nvSpPr>
        <p:spPr bwMode="auto">
          <a:xfrm>
            <a:off x="1350433" y="4914900"/>
            <a:ext cx="922867" cy="1068917"/>
          </a:xfrm>
          <a:prstGeom prst="can">
            <a:avLst>
              <a:gd name="adj" fmla="val 2499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x-none" sz="2133">
                <a:solidFill>
                  <a:schemeClr val="bg1"/>
                </a:solidFill>
              </a:rPr>
              <a:t>PHP</a:t>
            </a:r>
          </a:p>
          <a:p>
            <a:pPr algn="ctr" eaLnBrk="1" hangingPunct="1"/>
            <a:r>
              <a:rPr lang="en-US" altLang="x-none" sz="2133">
                <a:solidFill>
                  <a:schemeClr val="bg1"/>
                </a:solidFill>
              </a:rPr>
              <a:t>Code</a:t>
            </a:r>
          </a:p>
        </p:txBody>
      </p:sp>
      <p:pic>
        <p:nvPicPr>
          <p:cNvPr id="379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7" y="2345267"/>
            <a:ext cx="632884" cy="47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Can 27"/>
          <p:cNvSpPr>
            <a:spLocks noChangeArrowheads="1"/>
          </p:cNvSpPr>
          <p:nvPr/>
        </p:nvSpPr>
        <p:spPr bwMode="auto">
          <a:xfrm>
            <a:off x="5774267" y="5461001"/>
            <a:ext cx="924984" cy="632884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chemeClr val="bg1"/>
                </a:solidFill>
              </a:rPr>
              <a:t>C123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8862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PHP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$_GET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$_SESSION</a:t>
            </a:r>
            <a:endParaRPr lang="en-US" altLang="x-none" sz="2400"/>
          </a:p>
        </p:txBody>
      </p:sp>
      <p:sp>
        <p:nvSpPr>
          <p:cNvPr id="37904" name="Rectangle 15"/>
          <p:cNvSpPr>
            <a:spLocks noChangeArrowheads="1"/>
          </p:cNvSpPr>
          <p:nvPr/>
        </p:nvSpPr>
        <p:spPr bwMode="auto">
          <a:xfrm>
            <a:off x="6129867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PHP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$_POST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$_SESSION</a:t>
            </a:r>
            <a:endParaRPr lang="en-US" altLang="x-none" sz="2400"/>
          </a:p>
        </p:txBody>
      </p:sp>
      <p:sp>
        <p:nvSpPr>
          <p:cNvPr id="37905" name="Rectangle 15"/>
          <p:cNvSpPr>
            <a:spLocks noChangeArrowheads="1"/>
          </p:cNvSpPr>
          <p:nvPr/>
        </p:nvSpPr>
        <p:spPr bwMode="auto">
          <a:xfrm>
            <a:off x="90805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PHP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$_POST</a:t>
            </a:r>
          </a:p>
          <a:p>
            <a:pPr eaLnBrk="1" hangingPunct="1"/>
            <a:r>
              <a:rPr lang="en-US" altLang="x-none" sz="2400">
                <a:solidFill>
                  <a:schemeClr val="bg1"/>
                </a:solidFill>
              </a:rPr>
              <a:t>$_SESSION</a:t>
            </a:r>
            <a:endParaRPr lang="en-US" altLang="x-none" sz="2400"/>
          </a:p>
        </p:txBody>
      </p:sp>
      <p:sp>
        <p:nvSpPr>
          <p:cNvPr id="37906" name="TextBox 2"/>
          <p:cNvSpPr txBox="1">
            <a:spLocks noChangeArrowheads="1"/>
          </p:cNvSpPr>
          <p:nvPr/>
        </p:nvSpPr>
        <p:spPr bwMode="auto">
          <a:xfrm>
            <a:off x="8335787" y="3649134"/>
            <a:ext cx="386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37907" name="Rectangle 28"/>
          <p:cNvSpPr>
            <a:spLocks noChangeArrowheads="1"/>
          </p:cNvSpPr>
          <p:nvPr/>
        </p:nvSpPr>
        <p:spPr bwMode="auto">
          <a:xfrm>
            <a:off x="3926418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8" name="Rectangle 31"/>
          <p:cNvSpPr>
            <a:spLocks noChangeArrowheads="1"/>
          </p:cNvSpPr>
          <p:nvPr/>
        </p:nvSpPr>
        <p:spPr bwMode="auto">
          <a:xfrm>
            <a:off x="6163734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9" name="Rectangle 32"/>
          <p:cNvSpPr>
            <a:spLocks noChangeArrowheads="1"/>
          </p:cNvSpPr>
          <p:nvPr/>
        </p:nvSpPr>
        <p:spPr bwMode="auto">
          <a:xfrm>
            <a:off x="9080501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cxnSp>
        <p:nvCxnSpPr>
          <p:cNvPr id="37910" name="Straight Arrow Connector 4"/>
          <p:cNvCxnSpPr>
            <a:cxnSpLocks noChangeShapeType="1"/>
            <a:stCxn id="23" idx="2"/>
            <a:endCxn id="37893" idx="0"/>
          </p:cNvCxnSpPr>
          <p:nvPr/>
        </p:nvCxnSpPr>
        <p:spPr bwMode="auto">
          <a:xfrm>
            <a:off x="2542117" y="2142067"/>
            <a:ext cx="2328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Straight Arrow Connector 35"/>
          <p:cNvCxnSpPr>
            <a:cxnSpLocks noChangeShapeType="1"/>
            <a:stCxn id="37907" idx="2"/>
            <a:endCxn id="37903" idx="0"/>
          </p:cNvCxnSpPr>
          <p:nvPr/>
        </p:nvCxnSpPr>
        <p:spPr bwMode="auto">
          <a:xfrm flipH="1">
            <a:off x="4809067" y="2142067"/>
            <a:ext cx="1693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Straight Arrow Connector 36"/>
          <p:cNvCxnSpPr>
            <a:cxnSpLocks noChangeShapeType="1"/>
            <a:stCxn id="37908" idx="2"/>
            <a:endCxn id="37904" idx="0"/>
          </p:cNvCxnSpPr>
          <p:nvPr/>
        </p:nvCxnSpPr>
        <p:spPr bwMode="auto">
          <a:xfrm flipH="1">
            <a:off x="7052733" y="2142067"/>
            <a:ext cx="10584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Straight Arrow Connector 37"/>
          <p:cNvCxnSpPr>
            <a:cxnSpLocks noChangeShapeType="1"/>
            <a:stCxn id="37909" idx="2"/>
            <a:endCxn id="37905" idx="0"/>
          </p:cNvCxnSpPr>
          <p:nvPr/>
        </p:nvCxnSpPr>
        <p:spPr bwMode="auto">
          <a:xfrm>
            <a:off x="9980084" y="2142067"/>
            <a:ext cx="25400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Straight Arrow Connector 39"/>
          <p:cNvCxnSpPr>
            <a:cxnSpLocks noChangeShapeType="1"/>
            <a:stCxn id="37893" idx="2"/>
            <a:endCxn id="37902" idx="1"/>
          </p:cNvCxnSpPr>
          <p:nvPr/>
        </p:nvCxnSpPr>
        <p:spPr bwMode="auto">
          <a:xfrm>
            <a:off x="2567518" y="4694768"/>
            <a:ext cx="3670300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Straight Arrow Connector 42"/>
          <p:cNvCxnSpPr>
            <a:cxnSpLocks noChangeShapeType="1"/>
            <a:stCxn id="37903" idx="2"/>
            <a:endCxn id="37902" idx="1"/>
          </p:cNvCxnSpPr>
          <p:nvPr/>
        </p:nvCxnSpPr>
        <p:spPr bwMode="auto">
          <a:xfrm>
            <a:off x="4811185" y="4694768"/>
            <a:ext cx="14266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Straight Arrow Connector 46"/>
          <p:cNvCxnSpPr>
            <a:cxnSpLocks noChangeShapeType="1"/>
            <a:stCxn id="37904" idx="2"/>
            <a:endCxn id="37902" idx="1"/>
          </p:cNvCxnSpPr>
          <p:nvPr/>
        </p:nvCxnSpPr>
        <p:spPr bwMode="auto">
          <a:xfrm flipH="1">
            <a:off x="6237818" y="4694768"/>
            <a:ext cx="8170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Straight Arrow Connector 49"/>
          <p:cNvCxnSpPr>
            <a:cxnSpLocks noChangeShapeType="1"/>
            <a:stCxn id="37905" idx="2"/>
            <a:endCxn id="37902" idx="1"/>
          </p:cNvCxnSpPr>
          <p:nvPr/>
        </p:nvCxnSpPr>
        <p:spPr bwMode="auto">
          <a:xfrm flipH="1">
            <a:off x="6237817" y="4694768"/>
            <a:ext cx="3767667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8" name="Rectangle 2"/>
          <p:cNvSpPr>
            <a:spLocks noChangeArrowheads="1"/>
          </p:cNvSpPr>
          <p:nvPr/>
        </p:nvSpPr>
        <p:spPr bwMode="auto">
          <a:xfrm>
            <a:off x="1691217" y="4282017"/>
            <a:ext cx="9091083" cy="389467"/>
          </a:xfrm>
          <a:prstGeom prst="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400"/>
          </a:p>
        </p:txBody>
      </p:sp>
    </p:spTree>
    <p:extLst>
      <p:ext uri="{BB962C8B-B14F-4D97-AF65-F5344CB8AC3E}">
        <p14:creationId xmlns:p14="http://schemas.microsoft.com/office/powerpoint/2010/main" val="1830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5600">
                <a:solidFill>
                  <a:srgbClr val="FFCC66"/>
                </a:solidFill>
              </a:rPr>
              <a:t>PHPInfo – session.save_path</a:t>
            </a:r>
          </a:p>
        </p:txBody>
      </p:sp>
      <p:pic>
        <p:nvPicPr>
          <p:cNvPr id="3891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28851"/>
            <a:ext cx="11260667" cy="301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14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90552"/>
            <a:ext cx="7600951" cy="466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98600"/>
            <a:ext cx="6504517" cy="435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70304" y="5867400"/>
            <a:ext cx="612379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</a:rPr>
              <a:t>(On a Mac)   /Applications/MAMP/tmp/php</a:t>
            </a:r>
          </a:p>
        </p:txBody>
      </p:sp>
    </p:spTree>
    <p:extLst>
      <p:ext uri="{BB962C8B-B14F-4D97-AF65-F5344CB8AC3E}">
        <p14:creationId xmlns:p14="http://schemas.microsoft.com/office/powerpoint/2010/main" val="78992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5489061" y="5968927"/>
            <a:ext cx="5591146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33">
                <a:solidFill>
                  <a:srgbClr val="FFFF00"/>
                </a:solidFill>
                <a:ea typeface="ＭＳ Ｐゴシック" charset="-128"/>
              </a:rPr>
              <a:t>http://php.net/manual/en/function.session-start.php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654052"/>
            <a:ext cx="9861551" cy="502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91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711201"/>
            <a:ext cx="10483851" cy="444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2"/>
          <p:cNvSpPr>
            <a:spLocks/>
          </p:cNvSpPr>
          <p:nvPr/>
        </p:nvSpPr>
        <p:spPr bwMode="auto">
          <a:xfrm>
            <a:off x="5383277" y="5945645"/>
            <a:ext cx="5885264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33">
                <a:solidFill>
                  <a:srgbClr val="FFFF00"/>
                </a:solidFill>
                <a:ea typeface="ＭＳ Ｐゴシック" charset="-128"/>
              </a:rPr>
              <a:t>http://php.net/manual/en/function.session-destroy.php</a:t>
            </a:r>
          </a:p>
        </p:txBody>
      </p:sp>
    </p:spTree>
    <p:extLst>
      <p:ext uri="{BB962C8B-B14F-4D97-AF65-F5344CB8AC3E}">
        <p14:creationId xmlns:p14="http://schemas.microsoft.com/office/powerpoint/2010/main" val="198321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495300" y="381000"/>
            <a:ext cx="10934699" cy="589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800" dirty="0" err="1">
                <a:solidFill>
                  <a:srgbClr val="2EAEBB"/>
                </a:solidFill>
                <a:latin typeface="Menlo-Regular" charset="0"/>
              </a:rPr>
              <a:t>sessfun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(request) :</a:t>
            </a:r>
          </a:p>
          <a:p>
            <a:r>
              <a:rPr lang="mr-IN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800" dirty="0" err="1">
                <a:solidFill>
                  <a:srgbClr val="000000"/>
                </a:solidFill>
                <a:latin typeface="Menlo-Regular" charset="0"/>
              </a:rPr>
              <a:t>context</a:t>
            </a:r>
            <a:r>
              <a:rPr lang="mr-IN" sz="1800" dirty="0">
                <a:solidFill>
                  <a:srgbClr val="000000"/>
                </a:solidFill>
                <a:latin typeface="Menlo-Regular" charset="0"/>
              </a:rPr>
              <a:t> = {</a:t>
            </a:r>
            <a:r>
              <a:rPr lang="mr-IN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mr-IN" sz="1800" dirty="0" err="1">
                <a:solidFill>
                  <a:srgbClr val="B42419"/>
                </a:solidFill>
                <a:latin typeface="Menlo-Regular" charset="0"/>
              </a:rPr>
              <a:t>zap</a:t>
            </a:r>
            <a:r>
              <a:rPr lang="mr-IN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mr-IN" sz="1800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mr-IN" sz="1800" dirty="0">
                <a:solidFill>
                  <a:srgbClr val="B42419"/>
                </a:solidFill>
                <a:latin typeface="Menlo-Regular" charset="0"/>
              </a:rPr>
              <a:t>'42'</a:t>
            </a:r>
            <a:r>
              <a:rPr lang="mr-IN" sz="1800" dirty="0">
                <a:solidFill>
                  <a:srgbClr val="000000"/>
                </a:solidFill>
                <a:latin typeface="Menlo-Regular" charset="0"/>
              </a:rPr>
              <a:t> }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num_visits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request.session.get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Menlo-Regula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Menlo-Regula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num_visits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+ 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1</a:t>
            </a:r>
            <a:endParaRPr lang="en-U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HttpResponse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'click count='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+</a:t>
            </a:r>
            <a:r>
              <a:rPr lang="en-US" sz="1800" dirty="0" err="1">
                <a:solidFill>
                  <a:srgbClr val="2EAEBB"/>
                </a:solidFill>
                <a:latin typeface="Menlo-Regular" charset="0"/>
              </a:rPr>
              <a:t>str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Menlo-Regular" charset="0"/>
              </a:rPr>
              <a:t>num_visits</a:t>
            </a:r>
            <a:r>
              <a:rPr lang="en-US" sz="1800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 smtClean="0">
                <a:solidFill>
                  <a:srgbClr val="000000"/>
                </a:solidFill>
                <a:latin typeface="Menlo-Regular" charset="0"/>
              </a:rPr>
              <a:t>]))</a:t>
            </a:r>
            <a:endParaRPr lang="en-US" altLang="x-none" sz="1867" dirty="0">
              <a:solidFill>
                <a:srgbClr val="FFFF00"/>
              </a:solidFill>
              <a:latin typeface="Courier" charset="0"/>
              <a:ea typeface="ＭＳ Ｐゴシック" charset="-128"/>
              <a:sym typeface="Courier New Bold" charset="0"/>
            </a:endParaRPr>
          </a:p>
        </p:txBody>
      </p:sp>
      <p:sp>
        <p:nvSpPr>
          <p:cNvPr id="45058" name="Rectangle 6"/>
          <p:cNvSpPr>
            <a:spLocks/>
          </p:cNvSpPr>
          <p:nvPr/>
        </p:nvSpPr>
        <p:spPr bwMode="auto">
          <a:xfrm>
            <a:off x="6474749" y="5945645"/>
            <a:ext cx="5363904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33">
                <a:ea typeface="ＭＳ Ｐゴシック" charset="-128"/>
              </a:rPr>
              <a:t>http://www.wa4e.com/code/sessions/sessfun.php</a:t>
            </a:r>
          </a:p>
        </p:txBody>
      </p:sp>
    </p:spTree>
    <p:extLst>
      <p:ext uri="{BB962C8B-B14F-4D97-AF65-F5344CB8AC3E}">
        <p14:creationId xmlns:p14="http://schemas.microsoft.com/office/powerpoint/2010/main" val="100706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6"/>
          <p:cNvSpPr>
            <a:spLocks/>
          </p:cNvSpPr>
          <p:nvPr/>
        </p:nvSpPr>
        <p:spPr bwMode="auto">
          <a:xfrm>
            <a:off x="304800" y="5802326"/>
            <a:ext cx="6400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FF00"/>
                </a:solidFill>
                <a:ea typeface="ＭＳ Ｐゴシック" charset="-128"/>
              </a:rPr>
              <a:t>http://www.wa4e.com/code/sessions/sessfun.php</a:t>
            </a:r>
          </a:p>
        </p:txBody>
      </p:sp>
      <p:pic>
        <p:nvPicPr>
          <p:cNvPr id="4710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" y="76201"/>
            <a:ext cx="5685367" cy="38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17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/>
          <p:cNvSpPr>
            <a:spLocks/>
          </p:cNvSpPr>
          <p:nvPr/>
        </p:nvSpPr>
        <p:spPr bwMode="auto">
          <a:xfrm>
            <a:off x="192818" y="5903926"/>
            <a:ext cx="6034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FF00"/>
                </a:solidFill>
                <a:ea typeface="ＭＳ Ｐゴシック" charset="-128"/>
              </a:rPr>
              <a:t>http://www.wa4e.com/code/sessions/sessfun.php</a:t>
            </a:r>
          </a:p>
        </p:txBody>
      </p:sp>
      <p:pic>
        <p:nvPicPr>
          <p:cNvPr id="491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" y="76201"/>
            <a:ext cx="5685367" cy="38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67" y="806451"/>
            <a:ext cx="5685367" cy="383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85" y="1536701"/>
            <a:ext cx="5683249" cy="38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85" y="2266951"/>
            <a:ext cx="5685367" cy="383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997201"/>
            <a:ext cx="5685367" cy="383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66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51">
                <a:solidFill>
                  <a:srgbClr val="FFCC66"/>
                </a:solidFill>
              </a:rPr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827597"/>
            <a:r>
              <a:rPr lang="en-US" altLang="x-none" sz="3200" dirty="0"/>
              <a:t>HTTP Cookies</a:t>
            </a:r>
          </a:p>
          <a:p>
            <a:pPr marL="827597"/>
            <a:r>
              <a:rPr lang="en-US" altLang="x-none" sz="3200" dirty="0"/>
              <a:t>Sessions</a:t>
            </a:r>
          </a:p>
          <a:p>
            <a:pPr marL="827597"/>
            <a:r>
              <a:rPr lang="en-US" altLang="x-none" sz="3200" dirty="0"/>
              <a:t>Using Sessions in </a:t>
            </a:r>
            <a:r>
              <a:rPr lang="en-US" altLang="x-none" sz="3200" dirty="0" smtClean="0"/>
              <a:t>Django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56852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132418" y="531285"/>
            <a:ext cx="9927167" cy="620183"/>
          </a:xfrm>
        </p:spPr>
        <p:txBody>
          <a:bodyPr/>
          <a:lstStyle/>
          <a:p>
            <a:r>
              <a:rPr lang="en-US" altLang="x-none" sz="3600">
                <a:solidFill>
                  <a:srgbClr val="FFCC66"/>
                </a:solidFill>
              </a:rPr>
              <a:t>Acknowledgements / Contributions</a:t>
            </a:r>
          </a:p>
        </p:txBody>
      </p:sp>
      <p:pic>
        <p:nvPicPr>
          <p:cNvPr id="65538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2" y="637118"/>
            <a:ext cx="1477433" cy="50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323851" y="1437218"/>
            <a:ext cx="5372100" cy="43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These slides are Copyright 2010-  Charles R. Severance (www.dr-chuck.com) as part of www.wa4e.com and made available under a Creative Commons Attribution 4.0 License.  Please maintain this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324601" y="1432984"/>
            <a:ext cx="5372100" cy="46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467">
                <a:solidFill>
                  <a:srgbClr val="FFCC66"/>
                </a:solidFill>
              </a:rPr>
              <a:t>Continue new Contributors and Translators here</a:t>
            </a: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7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Multi-User / Multi-Browser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When a server is interacting with many different browsers at the same time, the server needs to know *which* browser a particular request came from.</a:t>
            </a:r>
          </a:p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Request  / Response initially was stateless - all browsers looked identical . This was really bad and did not last very long at all.</a:t>
            </a:r>
          </a:p>
        </p:txBody>
      </p:sp>
    </p:spTree>
    <p:extLst>
      <p:ext uri="{BB962C8B-B14F-4D97-AF65-F5344CB8AC3E}">
        <p14:creationId xmlns:p14="http://schemas.microsoft.com/office/powerpoint/2010/main" val="75457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1132418" y="584200"/>
            <a:ext cx="9927167" cy="812800"/>
          </a:xfrm>
        </p:spPr>
        <p:txBody>
          <a:bodyPr/>
          <a:lstStyle/>
          <a:p>
            <a:r>
              <a:rPr lang="en-US" altLang="x-none" sz="4267">
                <a:solidFill>
                  <a:srgbClr val="FFCC66"/>
                </a:solidFill>
              </a:rPr>
              <a:t>Copyright Attribution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867"/>
              <a:t>Cookie Image: By brainloc on sxc.hu (Bob Smith) (stock.xchng) [CC BY 2.5 (http://creativecommons.org/licenses/by/2.5)],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8746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Web Cookies to the Rescue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3207842" y="56664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094318" y="2328333"/>
            <a:ext cx="1002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800" i="1">
                <a:solidFill>
                  <a:schemeClr val="tx1"/>
                </a:solidFill>
                <a:ea typeface="ＭＳ Ｐゴシック" charset="-128"/>
              </a:rPr>
              <a:t>Technically, cookies are arbitrary pieces of data chosen by the Web server and sent to the browser.  The browser returns them unchanged to the server, introducing a state (memory of previous events) into otherwise stateless HTTP transactions.  Without cookies, each retrieval of a Web page or component of a Web page is an isolated event, mostly unrelated to all other views of the pages of the same site. </a:t>
            </a:r>
          </a:p>
        </p:txBody>
      </p:sp>
    </p:spTree>
    <p:extLst>
      <p:ext uri="{BB962C8B-B14F-4D97-AF65-F5344CB8AC3E}">
        <p14:creationId xmlns:p14="http://schemas.microsoft.com/office/powerpoint/2010/main" val="3599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84200"/>
            <a:ext cx="8314267" cy="512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/>
          </p:cNvSpPr>
          <p:nvPr/>
        </p:nvSpPr>
        <p:spPr bwMode="auto">
          <a:xfrm>
            <a:off x="3394108" y="58696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</p:spTree>
    <p:extLst>
      <p:ext uri="{BB962C8B-B14F-4D97-AF65-F5344CB8AC3E}">
        <p14:creationId xmlns:p14="http://schemas.microsoft.com/office/powerpoint/2010/main" val="200218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Cookies In the Browser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are marked as to the web addresses they come from. The browser only sends back cookies that were originally set by the same web server.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have an expiration date. Some last for years, others are short-term and go away as soon as the browser is closed</a:t>
            </a:r>
          </a:p>
        </p:txBody>
      </p:sp>
    </p:spTree>
    <p:extLst>
      <p:ext uri="{BB962C8B-B14F-4D97-AF65-F5344CB8AC3E}">
        <p14:creationId xmlns:p14="http://schemas.microsoft.com/office/powerpoint/2010/main" val="33417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5588000" y="5679018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400">
                <a:solidFill>
                  <a:srgbClr val="FFFF00"/>
                </a:solidFill>
              </a:rPr>
              <a:t>http://php.net/manual/en/features.cookies.php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92200"/>
            <a:ext cx="9950451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04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495301" y="585788"/>
            <a:ext cx="10734674" cy="4557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800" dirty="0">
                <a:solidFill>
                  <a:srgbClr val="2EAEBB"/>
                </a:solidFill>
                <a:latin typeface="Menlo-Regular" charset="0"/>
              </a:rPr>
              <a:t>cookie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(request):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request.COOKIES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resp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HttpResponse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'C is for cookie and that is good enough for me...'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resp.set_cookie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'zap'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42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800" dirty="0">
                <a:solidFill>
                  <a:srgbClr val="400BD9"/>
                </a:solidFill>
                <a:latin typeface="Menlo-Regular" charset="0"/>
              </a:rPr>
              <a:t># No </a:t>
            </a:r>
            <a:r>
              <a:rPr lang="en-US" sz="1800" dirty="0" err="1">
                <a:solidFill>
                  <a:srgbClr val="400BD9"/>
                </a:solidFill>
                <a:latin typeface="Menlo-Regular" charset="0"/>
              </a:rPr>
              <a:t>epired</a:t>
            </a:r>
            <a:r>
              <a:rPr lang="en-US" sz="1800" dirty="0">
                <a:solidFill>
                  <a:srgbClr val="400BD9"/>
                </a:solidFill>
                <a:latin typeface="Menlo-Regular" charset="0"/>
              </a:rPr>
              <a:t> data = until browser close</a:t>
            </a:r>
            <a:endParaRPr lang="en-U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resp.set_cookie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Menlo-Regular" charset="0"/>
              </a:rPr>
              <a:t>sakaicar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42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max_age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en-US" sz="1800" dirty="0">
                <a:solidFill>
                  <a:srgbClr val="B42419"/>
                </a:solidFill>
                <a:latin typeface="Menlo-Regular" charset="0"/>
              </a:rPr>
              <a:t>1000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sz="1800" dirty="0">
                <a:solidFill>
                  <a:srgbClr val="400BD9"/>
                </a:solidFill>
                <a:latin typeface="Menlo-Regular" charset="0"/>
              </a:rPr>
              <a:t># seconds until expire</a:t>
            </a:r>
            <a:endParaRPr lang="en-US" sz="18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800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Menlo-Regular" charset="0"/>
              </a:rPr>
              <a:t>resp</a:t>
            </a:r>
            <a:endParaRPr lang="en-US" altLang="x-none" sz="1867" dirty="0">
              <a:solidFill>
                <a:srgbClr val="FFFF00"/>
              </a:solidFill>
              <a:latin typeface="Courier" charset="0"/>
              <a:ea typeface="ＭＳ Ｐゴシック" charset="-128"/>
              <a:sym typeface="Courier New Bold" charset="0"/>
            </a:endParaRPr>
          </a:p>
        </p:txBody>
      </p:sp>
      <p:sp>
        <p:nvSpPr>
          <p:cNvPr id="18434" name="Rectangle 6"/>
          <p:cNvSpPr>
            <a:spLocks/>
          </p:cNvSpPr>
          <p:nvPr/>
        </p:nvSpPr>
        <p:spPr bwMode="auto">
          <a:xfrm>
            <a:off x="2215007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846098" y="1706526"/>
            <a:ext cx="185888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4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2" y="177800"/>
            <a:ext cx="8070849" cy="563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extBox 9"/>
          <p:cNvSpPr txBox="1">
            <a:spLocks noChangeArrowheads="1"/>
          </p:cNvSpPr>
          <p:nvPr/>
        </p:nvSpPr>
        <p:spPr bwMode="auto">
          <a:xfrm>
            <a:off x="2946400" y="941918"/>
            <a:ext cx="619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http://www.wa4e.com/code/sessions/cookie.php</a:t>
            </a:r>
          </a:p>
          <a:p>
            <a:pPr algn="ctr" eaLnBrk="1" hangingPunct="1"/>
            <a:r>
              <a:rPr lang="en-US" altLang="x-none" sz="2400">
                <a:solidFill>
                  <a:srgbClr val="FF00FF"/>
                </a:solidFill>
              </a:rPr>
              <a:t>In a fresh/incognito browser.</a:t>
            </a:r>
          </a:p>
        </p:txBody>
      </p:sp>
      <p:sp>
        <p:nvSpPr>
          <p:cNvPr id="19459" name="Left Arrow 7"/>
          <p:cNvSpPr>
            <a:spLocks noChangeArrowheads="1"/>
          </p:cNvSpPr>
          <p:nvPr/>
        </p:nvSpPr>
        <p:spPr bwMode="auto">
          <a:xfrm>
            <a:off x="7010400" y="4445001"/>
            <a:ext cx="609600" cy="285751"/>
          </a:xfrm>
          <a:prstGeom prst="leftArrow">
            <a:avLst>
              <a:gd name="adj1" fmla="val 50000"/>
              <a:gd name="adj2" fmla="val 50005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</p:spTree>
    <p:extLst>
      <p:ext uri="{BB962C8B-B14F-4D97-AF65-F5344CB8AC3E}">
        <p14:creationId xmlns:p14="http://schemas.microsoft.com/office/powerpoint/2010/main" val="5712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935</Words>
  <Application>Microsoft Macintosh PowerPoint</Application>
  <PresentationFormat>Widescreen</PresentationFormat>
  <Paragraphs>206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Calibri</vt:lpstr>
      <vt:lpstr>Calibri Light</vt:lpstr>
      <vt:lpstr>Courier</vt:lpstr>
      <vt:lpstr>Courier New Bold</vt:lpstr>
      <vt:lpstr>Gill Sans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Cookies and Sessions</vt:lpstr>
      <vt:lpstr>PowerPoint Presentation</vt:lpstr>
      <vt:lpstr>Multi-User / Multi-Browser</vt:lpstr>
      <vt:lpstr>Web Cookies to the Rescue</vt:lpstr>
      <vt:lpstr>PowerPoint Presentation</vt:lpstr>
      <vt:lpstr>Cookies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Sessions</vt:lpstr>
      <vt:lpstr>PowerPoint Presentation</vt:lpstr>
      <vt:lpstr>In the Server - Sessions</vt:lpstr>
      <vt:lpstr>Session Identifier</vt:lpstr>
      <vt:lpstr>PowerPoint Presentation</vt:lpstr>
      <vt:lpstr>PowerPoint Presentation</vt:lpstr>
      <vt:lpstr>PHP Sessions</vt:lpstr>
      <vt:lpstr>PowerPoint Presentation</vt:lpstr>
      <vt:lpstr>PHPInfo – session.save_path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Acknowledgements / Contributions</vt:lpstr>
      <vt:lpstr>Copyright Attribution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43</cp:revision>
  <dcterms:created xsi:type="dcterms:W3CDTF">2019-01-19T02:12:54Z</dcterms:created>
  <dcterms:modified xsi:type="dcterms:W3CDTF">2019-02-03T22:02:04Z</dcterms:modified>
</cp:coreProperties>
</file>